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30.xml" ContentType="application/vnd.openxmlformats-officedocument.presentationml.notesSlide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8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54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2.png" ContentType="image/png"/>
  <Override PartName="/ppt/media/image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2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53.png" ContentType="image/png"/>
  <Override PartName="/ppt/media/image3.png" ContentType="image/png"/>
  <Override PartName="/ppt/media/image4.jpeg" ContentType="image/jpeg"/>
  <Override PartName="/ppt/media/image38.png" ContentType="image/png"/>
  <Override PartName="/ppt/media/image21.png" ContentType="image/png"/>
  <Override PartName="/ppt/media/image11.png" ContentType="image/png"/>
  <Override PartName="/ppt/media/image1.jpeg" ContentType="image/jpeg"/>
  <Override PartName="/ppt/media/image41.png" ContentType="image/png"/>
  <Override PartName="/ppt/media/image9.jpeg" ContentType="image/jpeg"/>
  <Override PartName="/ppt/media/image35.png" ContentType="image/png"/>
  <Override PartName="/ppt/media/image10.png" ContentType="image/png"/>
  <Override PartName="/ppt/media/image12.png" ContentType="image/png"/>
  <Override PartName="/ppt/media/image6.jpeg" ContentType="image/jpeg"/>
  <Override PartName="/ppt/media/image8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6.png" ContentType="image/png"/>
  <Override PartName="/ppt/media/image37.png" ContentType="image/png"/>
  <Override PartName="/ppt/media/image39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B4EEBD1-1482-4083-BD59-FA2BA3C4E1B7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8.xml"/><Relationship Id="rId4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9.xml"/><Relationship Id="rId4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0.xml"/><Relationship Id="rId4" Type="http://schemas.openxmlformats.org/officeDocument/2006/relationships/notesMaster" Target="../notesMasters/notesMaster1.xml"/>
</Relationship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2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C094135-F48D-440E-BC56-B48C1AE93482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5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6E575A3-3859-43C4-9114-5ADB9E5C9DEE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8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71C381C-F80A-4D4D-A74B-F43988151BF1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366440" y="314280"/>
            <a:ext cx="7382160" cy="1999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r">
              <a:lnSpc>
                <a:spcPct val="100000"/>
              </a:lnSpc>
            </a:pP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endParaRPr b="0" lang="en-US" sz="5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60320" y="639360"/>
            <a:ext cx="3187080" cy="4049640"/>
          </a:xfrm>
          <a:prstGeom prst="rect">
            <a:avLst/>
          </a:prstGeom>
        </p:spPr>
        <p:txBody>
          <a:bodyPr lIns="36000" rIns="36000" tIns="36000" bIns="36000" anchor="b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Author Name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366440" y="4191120"/>
            <a:ext cx="7382160" cy="1904760"/>
          </a:xfrm>
          <a:prstGeom prst="rect">
            <a:avLst/>
          </a:prstGeom>
        </p:spPr>
        <p:txBody>
          <a:bodyPr lIns="108000" rIns="108000" tIns="36000" bIns="36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Insert a Picture Here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760320" y="283104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Position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760320" y="318456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Web Site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760320" y="355140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Company Name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760320" y="387648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Company Web Site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dt"/>
          </p:nvPr>
        </p:nvSpPr>
        <p:spPr>
          <a:xfrm>
            <a:off x="188640" y="6525000"/>
            <a:ext cx="1223640" cy="19620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fld id="{EF334B30-8F94-4E4F-B342-F853F50F5544}" type="datetime1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08/10/2017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ftr"/>
          </p:nvPr>
        </p:nvSpPr>
        <p:spPr>
          <a:xfrm>
            <a:off x="1414440" y="6525000"/>
            <a:ext cx="10150200" cy="19620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sldNum"/>
          </p:nvPr>
        </p:nvSpPr>
        <p:spPr>
          <a:xfrm>
            <a:off x="11566440" y="6525000"/>
            <a:ext cx="428400" cy="196200"/>
          </a:xfrm>
          <a:prstGeom prst="rect">
            <a:avLst/>
          </a:prstGeom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B28F1EB6-E411-49A7-A637-E19BD4691DE2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First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21896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ed9411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15238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e28d10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Level`</a:t>
            </a:r>
            <a:endParaRPr b="0" lang="en-US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Slide Title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8" name="Picture 2" descr=""/>
          <p:cNvPicPr/>
          <p:nvPr/>
        </p:nvPicPr>
        <p:blipFill>
          <a:blip r:embed="rId3"/>
          <a:stretch/>
        </p:blipFill>
        <p:spPr>
          <a:xfrm>
            <a:off x="9828360" y="228600"/>
            <a:ext cx="2175120" cy="761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625040" y="4555800"/>
            <a:ext cx="8938080" cy="1217160"/>
          </a:xfrm>
          <a:prstGeom prst="rect">
            <a:avLst/>
          </a:prstGeom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Section Title</a:t>
            </a:r>
            <a:endParaRPr b="0" lang="en-US" sz="5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625040" y="5754960"/>
            <a:ext cx="8938080" cy="4049640"/>
          </a:xfrm>
          <a:prstGeom prst="rect">
            <a:avLst/>
          </a:prstGeom>
        </p:spPr>
        <p:txBody>
          <a:bodyPr lIns="36000" rIns="36000" tIns="36000" bIns="3600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Section Subtitle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7" name="Picture 2" descr=""/>
          <p:cNvPicPr/>
          <p:nvPr/>
        </p:nvPicPr>
        <p:blipFill>
          <a:blip r:embed="rId3"/>
          <a:stretch/>
        </p:blipFill>
        <p:spPr>
          <a:xfrm>
            <a:off x="9828360" y="228600"/>
            <a:ext cx="2175120" cy="761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body"/>
          </p:nvPr>
        </p:nvSpPr>
        <p:spPr>
          <a:xfrm>
            <a:off x="1529280" y="6400800"/>
            <a:ext cx="10482120" cy="4049640"/>
          </a:xfrm>
          <a:prstGeom prst="rect">
            <a:avLst/>
          </a:prstGeom>
        </p:spPr>
        <p:txBody>
          <a:bodyPr lIns="36000" rIns="36000" tIns="36000" bIns="36000"/>
          <a:p>
            <a:pPr algn="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Course Web Site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5" name="Picture 54" descr=""/>
          <p:cNvPicPr/>
          <p:nvPr/>
        </p:nvPicPr>
        <p:blipFill>
          <a:blip r:embed="rId3"/>
          <a:stretch/>
        </p:blipFill>
        <p:spPr>
          <a:xfrm>
            <a:off x="9838440" y="261000"/>
            <a:ext cx="2049840" cy="670320"/>
          </a:xfrm>
          <a:prstGeom prst="rect">
            <a:avLst/>
          </a:prstGeom>
          <a:ln>
            <a:noFill/>
          </a:ln>
        </p:spPr>
      </p:pic>
      <p:sp>
        <p:nvSpPr>
          <p:cNvPr id="126" name="PlaceHolder 2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Presentation Title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CustomShape 3"/>
          <p:cNvSpPr/>
          <p:nvPr/>
        </p:nvSpPr>
        <p:spPr>
          <a:xfrm rot="322800">
            <a:off x="10068480" y="2253240"/>
            <a:ext cx="2984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 rot="20630400">
            <a:off x="7569720" y="4341240"/>
            <a:ext cx="2984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5"/>
          <p:cNvSpPr/>
          <p:nvPr/>
        </p:nvSpPr>
        <p:spPr>
          <a:xfrm>
            <a:off x="11502000" y="4679640"/>
            <a:ext cx="2512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6"/>
          <p:cNvSpPr/>
          <p:nvPr/>
        </p:nvSpPr>
        <p:spPr>
          <a:xfrm rot="20971200">
            <a:off x="6095880" y="6109560"/>
            <a:ext cx="2635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7"/>
          <p:cNvSpPr/>
          <p:nvPr/>
        </p:nvSpPr>
        <p:spPr>
          <a:xfrm rot="568800">
            <a:off x="9158040" y="4032000"/>
            <a:ext cx="287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8"/>
          <p:cNvSpPr/>
          <p:nvPr/>
        </p:nvSpPr>
        <p:spPr>
          <a:xfrm rot="219600">
            <a:off x="7049160" y="2559960"/>
            <a:ext cx="322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9"/>
          <p:cNvSpPr/>
          <p:nvPr/>
        </p:nvSpPr>
        <p:spPr>
          <a:xfrm rot="20972400">
            <a:off x="11756160" y="2320920"/>
            <a:ext cx="2635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10"/>
          <p:cNvSpPr/>
          <p:nvPr/>
        </p:nvSpPr>
        <p:spPr>
          <a:xfrm rot="562200">
            <a:off x="11776680" y="3447360"/>
            <a:ext cx="2512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11"/>
          <p:cNvSpPr/>
          <p:nvPr/>
        </p:nvSpPr>
        <p:spPr>
          <a:xfrm rot="571200">
            <a:off x="11139120" y="5625360"/>
            <a:ext cx="2635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Picture 14" descr=""/>
          <p:cNvPicPr/>
          <p:nvPr/>
        </p:nvPicPr>
        <p:blipFill>
          <a:blip r:embed="rId4"/>
          <a:stretch/>
        </p:blipFill>
        <p:spPr>
          <a:xfrm rot="20967600">
            <a:off x="456840" y="2404800"/>
            <a:ext cx="2338560" cy="2395080"/>
          </a:xfrm>
          <a:prstGeom prst="rect">
            <a:avLst/>
          </a:prstGeom>
          <a:ln>
            <a:noFill/>
          </a:ln>
        </p:spPr>
      </p:pic>
      <p:sp>
        <p:nvSpPr>
          <p:cNvPr id="137" name="CustomShape 12"/>
          <p:cNvSpPr/>
          <p:nvPr/>
        </p:nvSpPr>
        <p:spPr>
          <a:xfrm rot="20949600">
            <a:off x="2718360" y="3305880"/>
            <a:ext cx="454068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Questions?</a:t>
            </a:r>
            <a:endParaRPr b="0" lang="en-US" sz="6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://sammyjs.org/download" TargetMode="External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file:///home/vancho/OneDrive/TELERIK/JavaScript%20SoftUni/JavaScript%20Applications/07.Patterns.%20Routing%20with%20Sammy/sammyjs.org/docs/api/0.7.4/all#Sammy.Session" TargetMode="External"/><Relationship Id="rId2" Type="http://schemas.openxmlformats.org/officeDocument/2006/relationships/hyperlink" Target="http://sammyjs.org/docs/api/0.7.4/all#Sammy.OAuth2" TargetMode="External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softuni.bg/courses/" TargetMode="Externa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slideLayout" Target="../slideLayouts/slideLayout37.xml"/><Relationship Id="rId11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softuni.bg/" TargetMode="External"/><Relationship Id="rId3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://forum.softuni.bg/" TargetMode="External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slideLayout" Target="../slideLayouts/slideLayout49.xml"/><Relationship Id="rId11" Type="http://schemas.openxmlformats.org/officeDocument/2006/relationships/notesSlide" Target="../notesSlides/notesSlide3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351240" y="647640"/>
            <a:ext cx="8124840" cy="117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r">
              <a:lnSpc>
                <a:spcPct val="100000"/>
              </a:lnSpc>
            </a:pP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Routing and Patterns</a:t>
            </a:r>
            <a:endParaRPr b="0" lang="en-US" sz="5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3351240" y="1819440"/>
            <a:ext cx="8124840" cy="137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Browser Routing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Design Patterns in JS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TextShape 3"/>
          <p:cNvSpPr txBox="1"/>
          <p:nvPr/>
        </p:nvSpPr>
        <p:spPr>
          <a:xfrm>
            <a:off x="760320" y="4604760"/>
            <a:ext cx="3187080" cy="524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SoftUni Team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0" name="TextShape 4"/>
          <p:cNvSpPr txBox="1"/>
          <p:nvPr/>
        </p:nvSpPr>
        <p:spPr>
          <a:xfrm>
            <a:off x="760320" y="5074920"/>
            <a:ext cx="3187080" cy="443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Technical Trainers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1" name="TextShape 5"/>
          <p:cNvSpPr txBox="1"/>
          <p:nvPr/>
        </p:nvSpPr>
        <p:spPr>
          <a:xfrm>
            <a:off x="760320" y="5479920"/>
            <a:ext cx="3187080" cy="3823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University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2" name="TextShape 6"/>
          <p:cNvSpPr txBox="1"/>
          <p:nvPr/>
        </p:nvSpPr>
        <p:spPr>
          <a:xfrm>
            <a:off x="760320" y="5820480"/>
            <a:ext cx="3187080" cy="351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http://softuni.bg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23" name="Picture 4" descr=""/>
          <p:cNvPicPr/>
          <p:nvPr/>
        </p:nvPicPr>
        <p:blipFill>
          <a:blip r:embed="rId2"/>
          <a:stretch/>
        </p:blipFill>
        <p:spPr>
          <a:xfrm>
            <a:off x="821880" y="3048840"/>
            <a:ext cx="2175120" cy="76068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24" name="Picture 2" descr=""/>
          <p:cNvPicPr/>
          <p:nvPr/>
        </p:nvPicPr>
        <p:blipFill>
          <a:blip r:embed="rId3"/>
          <a:srcRect l="-2037" t="-11979" r="-4041" b="1042"/>
          <a:stretch/>
        </p:blipFill>
        <p:spPr>
          <a:xfrm>
            <a:off x="825120" y="1752480"/>
            <a:ext cx="2171880" cy="79524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25" name="Picture 13" descr=""/>
          <p:cNvPicPr/>
          <p:nvPr/>
        </p:nvPicPr>
        <p:blipFill>
          <a:blip r:embed="rId4"/>
          <a:stretch/>
        </p:blipFill>
        <p:spPr>
          <a:xfrm>
            <a:off x="3609360" y="3811680"/>
            <a:ext cx="2133360" cy="2341080"/>
          </a:xfrm>
          <a:prstGeom prst="rect">
            <a:avLst/>
          </a:prstGeom>
          <a:ln>
            <a:noFill/>
          </a:ln>
        </p:spPr>
      </p:pic>
      <p:sp>
        <p:nvSpPr>
          <p:cNvPr id="226" name="CustomShape 7"/>
          <p:cNvSpPr/>
          <p:nvPr/>
        </p:nvSpPr>
        <p:spPr>
          <a:xfrm rot="986400">
            <a:off x="5238000" y="3819240"/>
            <a:ext cx="1199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85000"/>
              </a:lnSpc>
            </a:pPr>
            <a:r>
              <a:rPr b="1" lang="en-US" sz="2400" spc="49" strike="noStrike">
                <a:solidFill>
                  <a:srgbClr val="fff0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Routing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Picture 23" descr=""/>
          <p:cNvPicPr/>
          <p:nvPr/>
        </p:nvPicPr>
        <p:blipFill>
          <a:blip r:embed="rId5"/>
          <a:stretch/>
        </p:blipFill>
        <p:spPr>
          <a:xfrm rot="225600">
            <a:off x="5517000" y="4914720"/>
            <a:ext cx="1022760" cy="102276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  <p:pic>
        <p:nvPicPr>
          <p:cNvPr id="228" name="Picture 16" descr=""/>
          <p:cNvPicPr/>
          <p:nvPr/>
        </p:nvPicPr>
        <p:blipFill>
          <a:blip r:embed="rId6"/>
          <a:stretch/>
        </p:blipFill>
        <p:spPr>
          <a:xfrm>
            <a:off x="8088840" y="4243680"/>
            <a:ext cx="914040" cy="1123200"/>
          </a:xfrm>
          <a:prstGeom prst="rect">
            <a:avLst/>
          </a:prstGeom>
          <a:ln>
            <a:noFill/>
          </a:ln>
        </p:spPr>
      </p:pic>
      <p:pic>
        <p:nvPicPr>
          <p:cNvPr id="229" name="Picture 17" descr=""/>
          <p:cNvPicPr/>
          <p:nvPr/>
        </p:nvPicPr>
        <p:blipFill>
          <a:blip r:embed="rId7"/>
          <a:stretch/>
        </p:blipFill>
        <p:spPr>
          <a:xfrm>
            <a:off x="9610200" y="3605400"/>
            <a:ext cx="914040" cy="1123200"/>
          </a:xfrm>
          <a:prstGeom prst="rect">
            <a:avLst/>
          </a:prstGeom>
          <a:ln>
            <a:noFill/>
          </a:ln>
        </p:spPr>
      </p:pic>
      <p:pic>
        <p:nvPicPr>
          <p:cNvPr id="230" name="Picture 18" descr=""/>
          <p:cNvPicPr/>
          <p:nvPr/>
        </p:nvPicPr>
        <p:blipFill>
          <a:blip r:embed="rId8"/>
          <a:stretch/>
        </p:blipFill>
        <p:spPr>
          <a:xfrm>
            <a:off x="10322280" y="4130640"/>
            <a:ext cx="914040" cy="1123200"/>
          </a:xfrm>
          <a:prstGeom prst="rect">
            <a:avLst/>
          </a:prstGeom>
          <a:ln>
            <a:noFill/>
          </a:ln>
        </p:spPr>
      </p:pic>
      <p:pic>
        <p:nvPicPr>
          <p:cNvPr id="231" name="Picture 19" descr=""/>
          <p:cNvPicPr/>
          <p:nvPr/>
        </p:nvPicPr>
        <p:blipFill>
          <a:blip r:embed="rId9"/>
          <a:stretch/>
        </p:blipFill>
        <p:spPr>
          <a:xfrm>
            <a:off x="9906120" y="4740120"/>
            <a:ext cx="914040" cy="1123200"/>
          </a:xfrm>
          <a:prstGeom prst="rect">
            <a:avLst/>
          </a:prstGeom>
          <a:ln>
            <a:noFill/>
          </a:ln>
        </p:spPr>
      </p:pic>
      <p:pic>
        <p:nvPicPr>
          <p:cNvPr id="232" name="Picture 20" descr=""/>
          <p:cNvPicPr/>
          <p:nvPr/>
        </p:nvPicPr>
        <p:blipFill>
          <a:blip r:embed="rId10"/>
          <a:stretch/>
        </p:blipFill>
        <p:spPr>
          <a:xfrm>
            <a:off x="8607600" y="4555800"/>
            <a:ext cx="914040" cy="1123200"/>
          </a:xfrm>
          <a:prstGeom prst="rect">
            <a:avLst/>
          </a:prstGeom>
          <a:ln>
            <a:noFill/>
          </a:ln>
        </p:spPr>
      </p:pic>
      <p:sp>
        <p:nvSpPr>
          <p:cNvPr id="233" name="CustomShape 8"/>
          <p:cNvSpPr/>
          <p:nvPr/>
        </p:nvSpPr>
        <p:spPr>
          <a:xfrm>
            <a:off x="7846920" y="4057560"/>
            <a:ext cx="3809520" cy="1495080"/>
          </a:xfrm>
          <a:prstGeom prst="roundRect">
            <a:avLst>
              <a:gd name="adj" fmla="val 16667"/>
            </a:avLst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4" name="Picture 24" descr=""/>
          <p:cNvPicPr/>
          <p:nvPr/>
        </p:nvPicPr>
        <p:blipFill>
          <a:blip r:embed="rId11"/>
          <a:srcRect l="-9229" t="-5704" r="-9229" b="-5704"/>
          <a:stretch/>
        </p:blipFill>
        <p:spPr>
          <a:xfrm>
            <a:off x="8217360" y="4195080"/>
            <a:ext cx="3068640" cy="121968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D0EA840-D599-4B84-AFBB-63BFEF773393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Download Sammy using WebStorm's terminal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7200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 download from </a:t>
            </a:r>
            <a:r>
              <a:rPr b="0" lang="en-US" sz="3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sammyjs.org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Browser builds will be located in: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7200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Sammy requires jQuery to work!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1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Installation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455760" y="1981080"/>
            <a:ext cx="11277360" cy="570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72000" bIns="72000"/>
          <a:p>
            <a:pPr algn="ctr"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npm install --save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sammy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5"/>
          <p:cNvSpPr/>
          <p:nvPr/>
        </p:nvSpPr>
        <p:spPr>
          <a:xfrm>
            <a:off x="757080" y="5943600"/>
            <a:ext cx="10670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Note: It's best if your project has a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package.json</a:t>
            </a:r>
            <a:r>
              <a:rPr b="0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file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6"/>
          <p:cNvSpPr/>
          <p:nvPr/>
        </p:nvSpPr>
        <p:spPr>
          <a:xfrm>
            <a:off x="455760" y="4191120"/>
            <a:ext cx="11277360" cy="570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72000" bIns="72000"/>
          <a:p>
            <a:pPr algn="ctr"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node_modules/sammy/lib/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2" dur="indefinite" restart="never" nodeType="tmRoot">
          <p:childTnLst>
            <p:seq>
              <p:cTn id="123" dur="indefinite" nodeType="mainSeq">
                <p:childTnLst>
                  <p:par>
                    <p:cTn id="124" fill="hold">
                      <p:stCondLst>
                        <p:cond delay="0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41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" dur="500"/>
                                        <p:tgtEl>
                                          <p:spTgt spid="290">
                                            <p:txEl>
                                              <p:pRg st="41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70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8" dur="500"/>
                                        <p:tgtEl>
                                          <p:spTgt spid="290">
                                            <p:txEl>
                                              <p:pRg st="70" end="10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05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7" dur="500"/>
                                        <p:tgtEl>
                                          <p:spTgt spid="290">
                                            <p:txEl>
                                              <p:pRg st="105" end="1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5A6A978-3ABF-44CF-B5BF-7E96D0612EFD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Hello Sammy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1674720" y="1483200"/>
            <a:ext cx="8838720" cy="5023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&lt;!DOCTYPE html&gt;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&lt;head&gt;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&lt;meta charset="UTF-8"&gt;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&lt;title&gt;Hello Sammy&lt;/title&gt;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i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&lt;!-- Include jQuery and Sammy distributions --&gt;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&lt;/head&gt;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&lt;body&gt;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&lt;header&gt;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&lt;h1&gt;Hello Sammy&lt;/h1&gt;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&lt;a href="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index.html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"&gt;Home&lt;/a&gt;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&lt;a href="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about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"&gt;About&lt;/a&gt;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&lt;a href="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contact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"&gt;Contact&lt;/a&gt;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&lt;/header&gt;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&lt;div 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id="main"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&gt;&lt;/div&gt;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&lt;/body&gt;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&lt;/html&gt;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1674720" y="1030320"/>
            <a:ext cx="8838720" cy="449280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index.html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8" dur="indefinite" restart="never" nodeType="tmRoot">
          <p:childTnLst>
            <p:seq>
              <p:cTn id="14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92E742E-31BA-4BF0-A739-533DAD073E4B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Hello Sammy (2)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1674720" y="1600200"/>
            <a:ext cx="8838720" cy="4718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const app = 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Sammy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#main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', function () {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get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index.html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', () =&gt; {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  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swap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('&lt;h2&gt;Home Page&lt;/h2&gt;');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this.get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about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', () =&gt; {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  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this.swap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('&lt;h2&gt;About Page&lt;/h2&gt;');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this.get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'contact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', () =&gt; {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  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this.swap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('&lt;h2&gt;Contact Page&lt;/h2&gt;');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$(() =&gt; {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app.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run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();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1674720" y="1146960"/>
            <a:ext cx="8838720" cy="449280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app.js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0" dur="indefinite" restart="never" nodeType="tmRoot">
          <p:childTnLst>
            <p:seq>
              <p:cTn id="151" dur="indefinite" nodeType="mainSeq">
                <p:childTnLst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41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6" dur="500"/>
                                        <p:tgtEl>
                                          <p:spTgt spid="301">
                                            <p:txEl>
                                              <p:pRg st="41" end="7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117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9" dur="500"/>
                                        <p:tgtEl>
                                          <p:spTgt spid="301">
                                            <p:txEl>
                                              <p:pRg st="117" end="1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76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4" dur="500"/>
                                        <p:tgtEl>
                                          <p:spTgt spid="301">
                                            <p:txEl>
                                              <p:pRg st="76" end="1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125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9" dur="500"/>
                                        <p:tgtEl>
                                          <p:spTgt spid="301">
                                            <p:txEl>
                                              <p:pRg st="125" end="1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155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2" dur="500"/>
                                        <p:tgtEl>
                                          <p:spTgt spid="301">
                                            <p:txEl>
                                              <p:pRg st="155" end="19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197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5" dur="500"/>
                                        <p:tgtEl>
                                          <p:spTgt spid="301">
                                            <p:txEl>
                                              <p:pRg st="197" end="20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205" end="2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9" dur="500"/>
                                        <p:tgtEl>
                                          <p:spTgt spid="301">
                                            <p:txEl>
                                              <p:pRg st="205" end="2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237" end="2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2" dur="500"/>
                                        <p:tgtEl>
                                          <p:spTgt spid="301">
                                            <p:txEl>
                                              <p:pRg st="237" end="28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281" end="2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5" dur="500"/>
                                        <p:tgtEl>
                                          <p:spTgt spid="301">
                                            <p:txEl>
                                              <p:pRg st="281" end="28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294" end="3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0" dur="500"/>
                                        <p:tgtEl>
                                          <p:spTgt spid="301">
                                            <p:txEl>
                                              <p:pRg st="294" end="30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304" end="3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3" dur="500"/>
                                        <p:tgtEl>
                                          <p:spTgt spid="301">
                                            <p:txEl>
                                              <p:pRg st="304" end="3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319" end="3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6" dur="500"/>
                                        <p:tgtEl>
                                          <p:spTgt spid="301">
                                            <p:txEl>
                                              <p:pRg st="319" end="3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303A231-4ECC-4A9B-8E1F-E274BD577E1C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 a Sammy instance to initialize your application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227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 may have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multiple apps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running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Each selector can only hold one app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you refer to it again, it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extends the functionality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Application Initialization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6" name="CustomShape 4"/>
          <p:cNvSpPr/>
          <p:nvPr/>
        </p:nvSpPr>
        <p:spPr>
          <a:xfrm>
            <a:off x="1941480" y="2673720"/>
            <a:ext cx="8305560" cy="1759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const app = 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Sammy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#main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', function () {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i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// Define routes and other logic here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$(() =&gt; app.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run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()); </a:t>
            </a:r>
            <a:r>
              <a:rPr b="1" i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// Activate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5"/>
          <p:cNvSpPr/>
          <p:nvPr/>
        </p:nvSpPr>
        <p:spPr>
          <a:xfrm>
            <a:off x="2217960" y="1830960"/>
            <a:ext cx="2573640" cy="573840"/>
          </a:xfrm>
          <a:prstGeom prst="wedgeRoundRectCallout">
            <a:avLst>
              <a:gd name="adj1" fmla="val 35412"/>
              <a:gd name="adj2" fmla="val 113013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288000" rIns="288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Invoke library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6"/>
          <p:cNvSpPr/>
          <p:nvPr/>
        </p:nvSpPr>
        <p:spPr>
          <a:xfrm>
            <a:off x="5181480" y="1830960"/>
            <a:ext cx="3056760" cy="573840"/>
          </a:xfrm>
          <a:prstGeom prst="wedgeRoundRectCallout">
            <a:avLst>
              <a:gd name="adj1" fmla="val -35059"/>
              <a:gd name="adj2" fmla="val 116270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288000" rIns="288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Element selector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7" dur="indefinite" restart="never" nodeType="tmRoot">
          <p:childTnLst>
            <p:seq>
              <p:cTn id="198" dur="indefinite" nodeType="mainSeq">
                <p:childTnLst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3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55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3" dur="500"/>
                                        <p:tgtEl>
                                          <p:spTgt spid="304">
                                            <p:txEl>
                                              <p:pRg st="55" end="9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90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8" dur="500"/>
                                        <p:tgtEl>
                                          <p:spTgt spid="304">
                                            <p:txEl>
                                              <p:pRg st="90" end="1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00"/>
                            </p:stCondLst>
                            <p:childTnLst>
                              <p:par>
                                <p:cTn id="22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26" end="1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2" dur="500"/>
                                        <p:tgtEl>
                                          <p:spTgt spid="304">
                                            <p:txEl>
                                              <p:pRg st="126" end="18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E791A84-777A-4AFF-8617-90EDCD7D498B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0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main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building block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Sammy is the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route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Defined by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method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and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address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(URI)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Place this block inside a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Sammy initializer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18000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note on using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it holds a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reference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to the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router object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but may not work correctly in an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arrow function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1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Creating Routes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1674720" y="4038480"/>
            <a:ext cx="8838720" cy="1241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this.route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get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', '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about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', function() {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this.swap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('&lt;h2&gt;Contact Page&lt;/h2&gt;');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1751040" y="3233160"/>
            <a:ext cx="2721600" cy="573840"/>
          </a:xfrm>
          <a:prstGeom prst="wedgeRoundRectCallout">
            <a:avLst>
              <a:gd name="adj1" fmla="val 33646"/>
              <a:gd name="adj2" fmla="val 11044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288000" rIns="288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Route Method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4924800" y="3233160"/>
            <a:ext cx="2680560" cy="573840"/>
          </a:xfrm>
          <a:prstGeom prst="wedgeRoundRectCallout">
            <a:avLst>
              <a:gd name="adj1" fmla="val -30149"/>
              <a:gd name="adj2" fmla="val 10632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288000" rIns="288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Route address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23" dur="indefinite" restart="never" nodeType="tmRoot">
          <p:childTnLst>
            <p:seq>
              <p:cTn id="224" dur="indefinite" nodeType="mainSeq">
                <p:childTnLst>
                  <p:par>
                    <p:cTn id="225" fill="hold">
                      <p:stCondLst>
                        <p:cond delay="0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46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9" dur="500"/>
                                        <p:tgtEl>
                                          <p:spTgt spid="310">
                                            <p:txEl>
                                              <p:pRg st="46" end="8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82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4" dur="500"/>
                                        <p:tgtEl>
                                          <p:spTgt spid="310">
                                            <p:txEl>
                                              <p:pRg st="82" end="1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00"/>
                            </p:stCondLst>
                            <p:childTnLst>
                              <p:par>
                                <p:cTn id="23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8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000"/>
                            </p:stCondLst>
                            <p:childTnLst>
                              <p:par>
                                <p:cTn id="24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127" end="2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8" dur="500"/>
                                        <p:tgtEl>
                                          <p:spTgt spid="310">
                                            <p:txEl>
                                              <p:pRg st="127" end="2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721F054-6388-4911-93D7-561AEC9F7987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6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Each method has an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alias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for shorter code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Route Aliases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8" name="CustomShape 4"/>
          <p:cNvSpPr/>
          <p:nvPr/>
        </p:nvSpPr>
        <p:spPr>
          <a:xfrm>
            <a:off x="1446120" y="2133720"/>
            <a:ext cx="9295920" cy="570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get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('catalog', loadBooks)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5"/>
          <p:cNvSpPr/>
          <p:nvPr/>
        </p:nvSpPr>
        <p:spPr>
          <a:xfrm>
            <a:off x="1446120" y="3186000"/>
            <a:ext cx="9295920" cy="570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post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('login', userLogin)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6"/>
          <p:cNvSpPr/>
          <p:nvPr/>
        </p:nvSpPr>
        <p:spPr>
          <a:xfrm>
            <a:off x="1446120" y="4238640"/>
            <a:ext cx="9295920" cy="570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put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('catalog/:bookId', updateBook)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7"/>
          <p:cNvSpPr/>
          <p:nvPr/>
        </p:nvSpPr>
        <p:spPr>
          <a:xfrm>
            <a:off x="1446120" y="5291280"/>
            <a:ext cx="9295920" cy="570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del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('catalog/:bookId', deleteBook)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49" dur="indefinite" restart="never" nodeType="tmRoot">
          <p:childTnLst>
            <p:seq>
              <p:cTn id="250" dur="indefinite" nodeType="mainSeq">
                <p:childTnLst>
                  <p:par>
                    <p:cTn id="251" fill="hold">
                      <p:stCondLst>
                        <p:cond delay="0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00"/>
                            </p:stCondLst>
                            <p:childTnLst>
                              <p:par>
                                <p:cTn id="25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9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000"/>
                            </p:stCondLst>
                            <p:childTnLst>
                              <p:par>
                                <p:cTn id="26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3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500"/>
                            </p:stCondLst>
                            <p:childTnLst>
                              <p:par>
                                <p:cTn id="26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B233DEB-C2B6-4A3F-A91F-DF36EBC1CFD2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3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Parameters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allow for dynamic routes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E.g. products in a catalog will load the same page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263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 can get the whole path using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this.path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URL Parameters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5" name="CustomShape 4"/>
          <p:cNvSpPr/>
          <p:nvPr/>
        </p:nvSpPr>
        <p:spPr>
          <a:xfrm>
            <a:off x="1674720" y="3462120"/>
            <a:ext cx="8838720" cy="1241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get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('catalog/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:productId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', (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context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 =&gt; {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context.params.productId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5"/>
          <p:cNvSpPr/>
          <p:nvPr/>
        </p:nvSpPr>
        <p:spPr>
          <a:xfrm>
            <a:off x="3458520" y="2669040"/>
            <a:ext cx="3036960" cy="573840"/>
          </a:xfrm>
          <a:prstGeom prst="wedgeRoundRectCallout">
            <a:avLst>
              <a:gd name="adj1" fmla="val 25545"/>
              <a:gd name="adj2" fmla="val 108853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288000" rIns="288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Parameter </a:t>
            </a:r>
            <a:r>
              <a:rPr b="0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name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6"/>
          <p:cNvSpPr/>
          <p:nvPr/>
        </p:nvSpPr>
        <p:spPr>
          <a:xfrm>
            <a:off x="5268960" y="4955040"/>
            <a:ext cx="3869280" cy="573840"/>
          </a:xfrm>
          <a:prstGeom prst="wedgeRoundRectCallout">
            <a:avLst>
              <a:gd name="adj1" fmla="val -38918"/>
              <a:gd name="adj2" fmla="val -15760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288000" rIns="288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Access passed in </a:t>
            </a:r>
            <a:r>
              <a:rPr b="0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7"/>
          <p:cNvSpPr/>
          <p:nvPr/>
        </p:nvSpPr>
        <p:spPr>
          <a:xfrm>
            <a:off x="7274520" y="2669040"/>
            <a:ext cx="2896920" cy="573840"/>
          </a:xfrm>
          <a:prstGeom prst="wedgeRoundRectCallout">
            <a:avLst>
              <a:gd name="adj1" fmla="val -29887"/>
              <a:gd name="adj2" fmla="val 106460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288000" rIns="288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Receive </a:t>
            </a:r>
            <a:r>
              <a:rPr b="0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context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68" dur="indefinite" restart="never" nodeType="tmRoot">
          <p:childTnLst>
            <p:seq>
              <p:cTn id="269" dur="indefinite" nodeType="mainSeq">
                <p:childTnLst>
                  <p:par>
                    <p:cTn id="270" fill="hold">
                      <p:stCondLst>
                        <p:cond delay="0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36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4" dur="500"/>
                                        <p:tgtEl>
                                          <p:spTgt spid="323">
                                            <p:txEl>
                                              <p:pRg st="36" end="8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500"/>
                            </p:stCondLst>
                            <p:childTnLst>
                              <p:par>
                                <p:cTn id="27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8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000"/>
                            </p:stCondLst>
                            <p:childTnLst>
                              <p:par>
                                <p:cTn id="28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87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0" dur="500"/>
                                        <p:tgtEl>
                                          <p:spTgt spid="323">
                                            <p:txEl>
                                              <p:pRg st="87" end="1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B67B856-5063-4BFD-949B-CBCBDB5920A4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0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Forms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inside the main element are automatically handled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1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Handling Forms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2" name="CustomShape 4"/>
          <p:cNvSpPr/>
          <p:nvPr/>
        </p:nvSpPr>
        <p:spPr>
          <a:xfrm>
            <a:off x="1674720" y="2786040"/>
            <a:ext cx="8838720" cy="1973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&lt;form 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action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="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login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 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method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="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post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"&gt;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User: &lt;input name="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user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 type="text"&gt;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Pass: &lt;input name="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pass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 type="password"&gt;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&lt;input type="submit" value="Login"&gt;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&lt;/form&gt;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5"/>
          <p:cNvSpPr/>
          <p:nvPr/>
        </p:nvSpPr>
        <p:spPr>
          <a:xfrm>
            <a:off x="1674720" y="4777920"/>
            <a:ext cx="8838720" cy="1607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post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login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', (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context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 =&gt; {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context.params.user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context.params.pass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6"/>
          <p:cNvSpPr/>
          <p:nvPr/>
        </p:nvSpPr>
        <p:spPr>
          <a:xfrm>
            <a:off x="2463480" y="1922400"/>
            <a:ext cx="2680560" cy="573840"/>
          </a:xfrm>
          <a:prstGeom prst="wedgeRoundRectCallout">
            <a:avLst>
              <a:gd name="adj1" fmla="val 28617"/>
              <a:gd name="adj2" fmla="val 11842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288000" rIns="288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Route </a:t>
            </a:r>
            <a:r>
              <a:rPr b="0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address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7"/>
          <p:cNvSpPr/>
          <p:nvPr/>
        </p:nvSpPr>
        <p:spPr>
          <a:xfrm>
            <a:off x="6335280" y="1922400"/>
            <a:ext cx="2701800" cy="573840"/>
          </a:xfrm>
          <a:prstGeom prst="wedgeRoundRectCallout">
            <a:avLst>
              <a:gd name="adj1" fmla="val -28825"/>
              <a:gd name="adj2" fmla="val 116033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288000" rIns="288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Route </a:t>
            </a:r>
            <a:r>
              <a:rPr b="0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method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8"/>
          <p:cNvSpPr/>
          <p:nvPr/>
        </p:nvSpPr>
        <p:spPr>
          <a:xfrm>
            <a:off x="8287560" y="5254560"/>
            <a:ext cx="2983680" cy="573840"/>
          </a:xfrm>
          <a:prstGeom prst="wedgeRoundRectCallout">
            <a:avLst>
              <a:gd name="adj1" fmla="val -66328"/>
              <a:gd name="adj2" fmla="val -2038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288000" rIns="288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Names of inputs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1" dur="indefinite" restart="never" nodeType="tmRoot">
          <p:childTnLst>
            <p:seq>
              <p:cTn id="292" dur="indefinite" nodeType="mainSeq">
                <p:childTnLst>
                  <p:par>
                    <p:cTn id="293" fill="hold">
                      <p:stCondLst>
                        <p:cond delay="0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1000"/>
                            </p:stCondLst>
                            <p:childTnLst>
                              <p:par>
                                <p:cTn id="30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AAD449A-4D2B-4F79-A6E6-759DAFC2021F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Download and include the Handlebars source in your HTML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Include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sammy.handlebars.js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(found under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lib/plugins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Load the plugin inside a Sammy initializer: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19800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 a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RenderContext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with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render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load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or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partial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Integrating Handlebars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0" name="CustomShape 4"/>
          <p:cNvSpPr/>
          <p:nvPr/>
        </p:nvSpPr>
        <p:spPr>
          <a:xfrm>
            <a:off x="1674720" y="3785760"/>
            <a:ext cx="8838720" cy="510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use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('Handlebars', 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'hbr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');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5"/>
          <p:cNvSpPr/>
          <p:nvPr/>
        </p:nvSpPr>
        <p:spPr>
          <a:xfrm>
            <a:off x="4985280" y="4604760"/>
            <a:ext cx="3963600" cy="573840"/>
          </a:xfrm>
          <a:prstGeom prst="wedgeRoundRectCallout">
            <a:avLst>
              <a:gd name="adj1" fmla="val -23480"/>
              <a:gd name="adj2" fmla="val -11372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288000" rIns="288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Template file extension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09" dur="indefinite" restart="never" nodeType="tmRoot">
          <p:childTnLst>
            <p:seq>
              <p:cTn id="310" dur="indefinite" nodeType="mainSeq">
                <p:childTnLst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6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5" dur="500"/>
                                        <p:tgtEl>
                                          <p:spTgt spid="338">
                                            <p:txEl>
                                              <p:pRg st="56" end="1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0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0" dur="500"/>
                                        <p:tgtEl>
                                          <p:spTgt spid="338">
                                            <p:txEl>
                                              <p:pRg st="110" end="1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500"/>
                            </p:stCondLst>
                            <p:childTnLst>
                              <p:par>
                                <p:cTn id="32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1000"/>
                            </p:stCondLst>
                            <p:childTnLst>
                              <p:par>
                                <p:cTn id="32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54" end="2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2" dur="500"/>
                                        <p:tgtEl>
                                          <p:spTgt spid="338">
                                            <p:txEl>
                                              <p:pRg st="154" end="20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3CB20BA-12E6-4084-B763-53FB92515D37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Using Handlebars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1674720" y="1443960"/>
            <a:ext cx="8838720" cy="875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&lt;h1&gt;{{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title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}}&lt;/h1&gt;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&lt;p&gt;Hello, {{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name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}}!&lt;/p&gt;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1674720" y="990720"/>
            <a:ext cx="8838720" cy="449280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greeting.hbr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5"/>
          <p:cNvSpPr/>
          <p:nvPr/>
        </p:nvSpPr>
        <p:spPr>
          <a:xfrm>
            <a:off x="1674720" y="3007440"/>
            <a:ext cx="8838720" cy="3436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const app = 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Sammy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#main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', function () {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use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('Handlebars', 'hbr');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this.get('#/hello/:name', function() {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title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= 'Hello!'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name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= this.params.name;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partial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('greeting.hbr');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$(() =&gt; app.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run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());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6"/>
          <p:cNvSpPr/>
          <p:nvPr/>
        </p:nvSpPr>
        <p:spPr>
          <a:xfrm>
            <a:off x="1674720" y="2554560"/>
            <a:ext cx="8838720" cy="449280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app.js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7"/>
          <p:cNvSpPr/>
          <p:nvPr/>
        </p:nvSpPr>
        <p:spPr>
          <a:xfrm>
            <a:off x="5204520" y="5564880"/>
            <a:ext cx="5065560" cy="573840"/>
          </a:xfrm>
          <a:prstGeom prst="wedgeRoundRectCallout">
            <a:avLst>
              <a:gd name="adj1" fmla="val -41628"/>
              <a:gd name="adj2" fmla="val -94580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288000" rIns="288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Load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and </a:t>
            </a:r>
            <a:r>
              <a:rPr b="0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swap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 the template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3" dur="indefinite" restart="never" nodeType="tmRoot">
          <p:childTnLst>
            <p:seq>
              <p:cTn id="334" dur="indefinite" nodeType="mainSeq">
                <p:childTnLst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41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9" dur="500"/>
                                        <p:tgtEl>
                                          <p:spTgt spid="346">
                                            <p:txEl>
                                              <p:pRg st="41" end="7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74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4" dur="500"/>
                                        <p:tgtEl>
                                          <p:spTgt spid="346">
                                            <p:txEl>
                                              <p:pRg st="74" end="1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09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7" dur="500"/>
                                        <p:tgtEl>
                                          <p:spTgt spid="346">
                                            <p:txEl>
                                              <p:pRg st="209" end="2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15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2" dur="500"/>
                                        <p:tgtEl>
                                          <p:spTgt spid="346">
                                            <p:txEl>
                                              <p:pRg st="115" end="1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41" end="1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5" dur="500"/>
                                        <p:tgtEl>
                                          <p:spTgt spid="346">
                                            <p:txEl>
                                              <p:pRg st="141" end="1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75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0" dur="500"/>
                                        <p:tgtEl>
                                          <p:spTgt spid="346">
                                            <p:txEl>
                                              <p:pRg st="175" end="20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500"/>
                            </p:stCondLst>
                            <p:childTnLst>
                              <p:par>
                                <p:cTn id="36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19" end="2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8" dur="500"/>
                                        <p:tgtEl>
                                          <p:spTgt spid="346">
                                            <p:txEl>
                                              <p:pRg st="219" end="2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Table of Contents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190440" y="1191600"/>
            <a:ext cx="5368320" cy="5529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446040" indent="-44568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Routing Concepts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46040" indent="-44568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Basic Router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46040" indent="-44568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Sammy.js Overview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46040" indent="-44568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Design Patterns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7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BE85609-44FA-40CB-9C3E-F481CECAD438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38" name="Picture 2" descr=""/>
          <p:cNvPicPr/>
          <p:nvPr/>
        </p:nvPicPr>
        <p:blipFill>
          <a:blip r:embed="rId1"/>
          <a:stretch/>
        </p:blipFill>
        <p:spPr>
          <a:xfrm>
            <a:off x="5808240" y="1688760"/>
            <a:ext cx="2044800" cy="2044800"/>
          </a:xfrm>
          <a:prstGeom prst="rect">
            <a:avLst/>
          </a:prstGeom>
          <a:ln>
            <a:noFill/>
          </a:ln>
        </p:spPr>
      </p:pic>
      <p:pic>
        <p:nvPicPr>
          <p:cNvPr id="239" name="Picture 7" descr=""/>
          <p:cNvPicPr/>
          <p:nvPr/>
        </p:nvPicPr>
        <p:blipFill>
          <a:blip r:embed="rId2"/>
          <a:stretch/>
        </p:blipFill>
        <p:spPr>
          <a:xfrm>
            <a:off x="8006040" y="1638720"/>
            <a:ext cx="3574440" cy="4609440"/>
          </a:xfrm>
          <a:prstGeom prst="rect">
            <a:avLst/>
          </a:prstGeom>
          <a:ln>
            <a:noFill/>
          </a:ln>
        </p:spPr>
      </p:pic>
      <p:pic>
        <p:nvPicPr>
          <p:cNvPr id="240" name="Picture 4" descr=""/>
          <p:cNvPicPr/>
          <p:nvPr/>
        </p:nvPicPr>
        <p:blipFill>
          <a:blip r:embed="rId3"/>
          <a:stretch/>
        </p:blipFill>
        <p:spPr>
          <a:xfrm>
            <a:off x="5711400" y="4182480"/>
            <a:ext cx="1760760" cy="1760760"/>
          </a:xfrm>
          <a:prstGeom prst="rect">
            <a:avLst/>
          </a:prstGeom>
          <a:ln>
            <a:noFill/>
          </a:ln>
        </p:spPr>
      </p:pic>
      <p:pic>
        <p:nvPicPr>
          <p:cNvPr id="241" name="Picture 8" descr=""/>
          <p:cNvPicPr/>
          <p:nvPr/>
        </p:nvPicPr>
        <p:blipFill>
          <a:blip r:embed="rId4"/>
          <a:stretch/>
        </p:blipFill>
        <p:spPr>
          <a:xfrm rot="397200">
            <a:off x="10233000" y="1516320"/>
            <a:ext cx="1211400" cy="121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7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" dur="500"/>
                                        <p:tgtEl>
                                          <p:spTgt spid="236">
                                            <p:txEl>
                                              <p:pRg st="17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0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500"/>
                                        <p:tgtEl>
                                          <p:spTgt spid="236">
                                            <p:txEl>
                                              <p:pRg st="30" end="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8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500"/>
                                        <p:tgtEl>
                                          <p:spTgt spid="236">
                                            <p:txEl>
                                              <p:pRg st="48" end="6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Load a list of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partial templates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(inside a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route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definition):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27000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callback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will be executed once all partials are loaded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Templates are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cached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– there's no need to manually cache them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AB21646-BCCF-4F0A-BF69-FE58F8DABECF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1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Using Handlebars (2)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2" name="CustomShape 4"/>
          <p:cNvSpPr/>
          <p:nvPr/>
        </p:nvSpPr>
        <p:spPr>
          <a:xfrm>
            <a:off x="1674720" y="1929240"/>
            <a:ext cx="8838720" cy="3070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loadPartials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({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firstPartial: 'path-to/first.hbr',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secondPartial: 'path-to/second.hbr',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thirdPartial: 'path-to/third.hbr'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}).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then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(function(context) =&gt; {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console.log(context.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partials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partial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('pageTemplate.hbr');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69" dur="indefinite" restart="never" nodeType="tmRoot">
          <p:childTnLst>
            <p:seq>
              <p:cTn id="370" dur="indefinite" nodeType="mainSeq">
                <p:childTnLst>
                  <p:par>
                    <p:cTn id="371" fill="hold">
                      <p:stCondLst>
                        <p:cond delay="0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5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62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0" dur="500"/>
                                        <p:tgtEl>
                                          <p:spTgt spid="349">
                                            <p:txEl>
                                              <p:pRg st="62" end="1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121" end="1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5" dur="500"/>
                                        <p:tgtEl>
                                          <p:spTgt spid="349">
                                            <p:txEl>
                                              <p:pRg st="121" end="18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B63DD89-CD96-4534-96F6-5670302AD2C3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4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Redirect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5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Custom events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137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Useful plugins (found under </a:t>
            </a: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lib/plugins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):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8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Storage and Session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8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OAuth2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Additional Features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6" name="CustomShape 4"/>
          <p:cNvSpPr/>
          <p:nvPr/>
        </p:nvSpPr>
        <p:spPr>
          <a:xfrm>
            <a:off x="1674720" y="3270240"/>
            <a:ext cx="8838720" cy="15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i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// Register event handler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bind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event-name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', eventHandlerFunction);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i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// Raise event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trigger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'event-name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', data);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5"/>
          <p:cNvSpPr/>
          <p:nvPr/>
        </p:nvSpPr>
        <p:spPr>
          <a:xfrm>
            <a:off x="1674720" y="1829880"/>
            <a:ext cx="8838720" cy="754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redirect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('#/other/route');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redirect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('#', 'other', 'route');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86" dur="indefinite" restart="never" nodeType="tmRoot">
          <p:childTnLst>
            <p:seq>
              <p:cTn id="38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1625040" y="4952880"/>
            <a:ext cx="893808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Programming Patterns</a:t>
            </a:r>
            <a:endParaRPr b="0" lang="en-US" sz="5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9" name="TextShape 2"/>
          <p:cNvSpPr txBox="1"/>
          <p:nvPr/>
        </p:nvSpPr>
        <p:spPr>
          <a:xfrm>
            <a:off x="1625040" y="5754960"/>
            <a:ext cx="8938080" cy="6879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Organizing Your Code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60" name="Picture 9" descr=""/>
          <p:cNvPicPr/>
          <p:nvPr/>
        </p:nvPicPr>
        <p:blipFill>
          <a:blip r:embed="rId1"/>
          <a:srcRect l="0" t="0" r="0" b="33974"/>
          <a:stretch/>
        </p:blipFill>
        <p:spPr>
          <a:xfrm>
            <a:off x="3272760" y="1066680"/>
            <a:ext cx="5643000" cy="372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88" dur="indefinite" restart="never" nodeType="tmRoot">
          <p:childTnLst>
            <p:seq>
              <p:cTn id="38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7C863ED-FB9D-4903-9DA8-1FC84DF202F8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Design Patterns </a:t>
            </a: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are general approaches to solving </a:t>
            </a:r>
            <a:r>
              <a:rPr b="0" lang="en-US" sz="3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commonly occurring</a:t>
            </a: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problems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They provide: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tested, </a:t>
            </a:r>
            <a:r>
              <a:rPr b="0" lang="en-US" sz="3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proven</a:t>
            </a: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programming paradigms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guidelines to </a:t>
            </a:r>
            <a:r>
              <a:rPr b="0" lang="en-US" sz="3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organizing</a:t>
            </a: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our code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</a:t>
            </a:r>
            <a:r>
              <a:rPr b="0" lang="en-US" sz="3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common vocabulary </a:t>
            </a: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between developers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Using a pattern may </a:t>
            </a:r>
            <a:r>
              <a:rPr b="0" lang="en-US" sz="3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increase</a:t>
            </a:r>
            <a:r>
              <a:rPr b="0" lang="en-US" sz="3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complexity – misuse often creates more problems than it solves</a:t>
            </a:r>
            <a:endParaRPr b="0" lang="en-US" sz="3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are Design Patterns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90" dur="indefinite" restart="never" nodeType="tmRoot">
          <p:childTnLst>
            <p:seq>
              <p:cTn id="391" dur="indefinite" nodeType="mainSeq">
                <p:childTnLst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78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6" dur="500"/>
                                        <p:tgtEl>
                                          <p:spTgt spid="362">
                                            <p:txEl>
                                              <p:pRg st="78" end="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500"/>
                            </p:stCondLst>
                            <p:childTnLst>
                              <p:par>
                                <p:cTn id="39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92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0" dur="500"/>
                                        <p:tgtEl>
                                          <p:spTgt spid="362">
                                            <p:txEl>
                                              <p:pRg st="92" end="1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1000"/>
                            </p:stCondLst>
                            <p:childTnLst>
                              <p:par>
                                <p:cTn id="40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29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4" dur="500"/>
                                        <p:tgtEl>
                                          <p:spTgt spid="362">
                                            <p:txEl>
                                              <p:pRg st="129" end="1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1500"/>
                            </p:stCondLst>
                            <p:childTnLst>
                              <p:par>
                                <p:cTn id="40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63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8" dur="500"/>
                                        <p:tgtEl>
                                          <p:spTgt spid="362">
                                            <p:txEl>
                                              <p:pRg st="163" end="20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02" end="2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3" dur="500"/>
                                        <p:tgtEl>
                                          <p:spTgt spid="362">
                                            <p:txEl>
                                              <p:pRg st="202" end="29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80FB19B-B9AA-4C39-AC1B-8F0AA751C6B2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Splitting your code aims to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separate concerns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(only change the parts that need to be changed)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Sample code organization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Main script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Requester (Remote API)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Authenticator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Router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View Controllers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Splitting Your Code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414" dur="indefinite" restart="never" nodeType="tmRoot">
          <p:childTnLst>
            <p:seq>
              <p:cTn id="415" dur="indefinite" nodeType="mainSeq">
                <p:childTnLst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94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0" dur="500"/>
                                        <p:tgtEl>
                                          <p:spTgt spid="365">
                                            <p:txEl>
                                              <p:pRg st="94" end="1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500"/>
                            </p:stCondLst>
                            <p:childTnLst>
                              <p:par>
                                <p:cTn id="42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19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4" dur="500"/>
                                        <p:tgtEl>
                                          <p:spTgt spid="365">
                                            <p:txEl>
                                              <p:pRg st="119" end="1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1000"/>
                            </p:stCondLst>
                            <p:childTnLst>
                              <p:par>
                                <p:cTn id="42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31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8" dur="500"/>
                                        <p:tgtEl>
                                          <p:spTgt spid="365">
                                            <p:txEl>
                                              <p:pRg st="131" end="1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1500"/>
                            </p:stCondLst>
                            <p:childTnLst>
                              <p:par>
                                <p:cTn id="43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54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2" dur="500"/>
                                        <p:tgtEl>
                                          <p:spTgt spid="365">
                                            <p:txEl>
                                              <p:pRg st="154" end="1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2000"/>
                            </p:stCondLst>
                            <p:childTnLst>
                              <p:par>
                                <p:cTn id="43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68" end="1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6" dur="500"/>
                                        <p:tgtEl>
                                          <p:spTgt spid="365">
                                            <p:txEl>
                                              <p:pRg st="168" end="1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2500"/>
                            </p:stCondLst>
                            <p:childTnLst>
                              <p:par>
                                <p:cTn id="43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75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0" dur="500"/>
                                        <p:tgtEl>
                                          <p:spTgt spid="365">
                                            <p:txEl>
                                              <p:pRg st="175" end="1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912960" y="481932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Live Demo</a:t>
            </a:r>
            <a:endParaRPr b="0" lang="en-US" sz="5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8" name="TextShape 2"/>
          <p:cNvSpPr txBox="1"/>
          <p:nvPr/>
        </p:nvSpPr>
        <p:spPr>
          <a:xfrm>
            <a:off x="912960" y="575784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Organizing Code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69" name="Picture 13" descr=""/>
          <p:cNvPicPr/>
          <p:nvPr/>
        </p:nvPicPr>
        <p:blipFill>
          <a:blip r:embed="rId1"/>
          <a:stretch/>
        </p:blipFill>
        <p:spPr>
          <a:xfrm>
            <a:off x="4494240" y="838080"/>
            <a:ext cx="3523680" cy="363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41" dur="indefinite" restart="never" nodeType="tmRoot">
          <p:childTnLst>
            <p:seq>
              <p:cTn id="4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912960" y="481932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Practice: Routing</a:t>
            </a:r>
            <a:endParaRPr b="0" lang="en-US" sz="5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1" name="TextShape 2"/>
          <p:cNvSpPr txBox="1"/>
          <p:nvPr/>
        </p:nvSpPr>
        <p:spPr>
          <a:xfrm>
            <a:off x="912960" y="575784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Live Exercises in Class (Lab)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2" name="Picture 13" descr=""/>
          <p:cNvPicPr/>
          <p:nvPr/>
        </p:nvPicPr>
        <p:blipFill>
          <a:blip r:embed="rId1"/>
          <a:stretch/>
        </p:blipFill>
        <p:spPr>
          <a:xfrm>
            <a:off x="4494240" y="838080"/>
            <a:ext cx="3523680" cy="363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43" dur="indefinite" restart="never" nodeType="tmRoot">
          <p:childTnLst>
            <p:seq>
              <p:cTn id="4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FA9ACFB1-6D5D-498C-8F76-D536F536D674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190440" y="1151280"/>
            <a:ext cx="796104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Browser </a:t>
            </a: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Routing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allows SPAs to use </a:t>
            </a: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history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Sammy.js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a simple routing library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19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Modular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code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more maintainable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Summary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6" name="Picture 2" descr=""/>
          <p:cNvPicPr/>
          <p:nvPr/>
        </p:nvPicPr>
        <p:blipFill>
          <a:blip r:embed="rId1"/>
          <a:stretch/>
        </p:blipFill>
        <p:spPr>
          <a:xfrm>
            <a:off x="8336880" y="1447920"/>
            <a:ext cx="3090960" cy="2293200"/>
          </a:xfrm>
          <a:prstGeom prst="rect">
            <a:avLst/>
          </a:prstGeom>
          <a:ln>
            <a:noFill/>
          </a:ln>
        </p:spPr>
      </p:pic>
      <p:pic>
        <p:nvPicPr>
          <p:cNvPr id="377" name="Picture 7" descr=""/>
          <p:cNvPicPr/>
          <p:nvPr/>
        </p:nvPicPr>
        <p:blipFill>
          <a:blip r:embed="rId2"/>
          <a:stretch/>
        </p:blipFill>
        <p:spPr>
          <a:xfrm>
            <a:off x="9419400" y="4267080"/>
            <a:ext cx="2008800" cy="2008800"/>
          </a:xfrm>
          <a:prstGeom prst="rect">
            <a:avLst/>
          </a:prstGeom>
          <a:ln>
            <a:noFill/>
          </a:ln>
        </p:spPr>
      </p:pic>
      <p:sp>
        <p:nvSpPr>
          <p:cNvPr id="378" name="CustomShape 4"/>
          <p:cNvSpPr/>
          <p:nvPr/>
        </p:nvSpPr>
        <p:spPr>
          <a:xfrm>
            <a:off x="603360" y="2750040"/>
            <a:ext cx="6100200" cy="1668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const app = 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Sammy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('#main', function () {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get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('index.html', () =&gt; {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</a:t>
            </a:r>
            <a:r>
              <a:rPr b="1" lang="en-US" sz="2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swap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('&lt;h1&gt;Index Page&lt;/h1&gt;');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45" dur="indefinite" restart="never" nodeType="tmRoot">
          <p:childTnLst>
            <p:seq>
              <p:cTn id="446" dur="indefinite" nodeType="mainSeq">
                <p:childTnLst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43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1" dur="500"/>
                                        <p:tgtEl>
                                          <p:spTgt spid="374">
                                            <p:txEl>
                                              <p:pRg st="43" end="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500"/>
                            </p:stCondLst>
                            <p:childTnLst>
                              <p:par>
                                <p:cTn id="45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5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80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0" dur="500"/>
                                        <p:tgtEl>
                                          <p:spTgt spid="374">
                                            <p:txEl>
                                              <p:pRg st="80" end="1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Routing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1529280" y="6400800"/>
            <a:ext cx="10482120" cy="351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18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https://softuni.bg/courses/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81" name="Picture 12" descr=""/>
          <p:cNvPicPr/>
          <p:nvPr/>
        </p:nvPicPr>
        <p:blipFill>
          <a:blip r:embed="rId2"/>
          <a:srcRect l="-16209" t="0" r="-16209" b="0"/>
          <a:stretch/>
        </p:blipFill>
        <p:spPr>
          <a:xfrm>
            <a:off x="303120" y="1246320"/>
            <a:ext cx="2763360" cy="957240"/>
          </a:xfrm>
          <a:prstGeom prst="rect">
            <a:avLst/>
          </a:prstGeom>
          <a:ln>
            <a:noFill/>
          </a:ln>
        </p:spPr>
      </p:pic>
      <p:pic>
        <p:nvPicPr>
          <p:cNvPr id="382" name="Picture 13" descr=""/>
          <p:cNvPicPr/>
          <p:nvPr/>
        </p:nvPicPr>
        <p:blipFill>
          <a:blip r:embed="rId3"/>
          <a:srcRect l="-5905" t="0" r="-5905" b="0"/>
          <a:stretch/>
        </p:blipFill>
        <p:spPr>
          <a:xfrm>
            <a:off x="3787200" y="1254960"/>
            <a:ext cx="2763360" cy="948600"/>
          </a:xfrm>
          <a:prstGeom prst="rect">
            <a:avLst/>
          </a:prstGeom>
          <a:ln>
            <a:noFill/>
          </a:ln>
        </p:spPr>
      </p:pic>
      <p:pic>
        <p:nvPicPr>
          <p:cNvPr id="383" name="Picture 15" descr=""/>
          <p:cNvPicPr/>
          <p:nvPr/>
        </p:nvPicPr>
        <p:blipFill>
          <a:blip r:embed="rId4"/>
          <a:srcRect l="-25005" t="0" r="-25005" b="0"/>
          <a:stretch/>
        </p:blipFill>
        <p:spPr>
          <a:xfrm>
            <a:off x="7271280" y="4002120"/>
            <a:ext cx="4613760" cy="948600"/>
          </a:xfrm>
          <a:prstGeom prst="rect">
            <a:avLst/>
          </a:prstGeom>
          <a:ln>
            <a:noFill/>
          </a:ln>
        </p:spPr>
      </p:pic>
      <p:pic>
        <p:nvPicPr>
          <p:cNvPr id="384" name="Picture 16" descr=""/>
          <p:cNvPicPr/>
          <p:nvPr/>
        </p:nvPicPr>
        <p:blipFill>
          <a:blip r:embed="rId5"/>
          <a:srcRect l="-708" t="0" r="-708" b="0"/>
          <a:stretch/>
        </p:blipFill>
        <p:spPr>
          <a:xfrm>
            <a:off x="7271280" y="5375520"/>
            <a:ext cx="4613760" cy="948600"/>
          </a:xfrm>
          <a:prstGeom prst="rect">
            <a:avLst/>
          </a:prstGeom>
          <a:ln>
            <a:noFill/>
          </a:ln>
        </p:spPr>
      </p:pic>
      <p:pic>
        <p:nvPicPr>
          <p:cNvPr id="385" name="Picture 17" descr=""/>
          <p:cNvPicPr/>
          <p:nvPr/>
        </p:nvPicPr>
        <p:blipFill>
          <a:blip r:embed="rId6"/>
          <a:srcRect l="0" t="-66517" r="0" b="-59511"/>
          <a:stretch/>
        </p:blipFill>
        <p:spPr>
          <a:xfrm>
            <a:off x="7271280" y="2619720"/>
            <a:ext cx="4613760" cy="957240"/>
          </a:xfrm>
          <a:prstGeom prst="rect">
            <a:avLst/>
          </a:prstGeom>
          <a:ln>
            <a:noFill/>
          </a:ln>
        </p:spPr>
      </p:pic>
      <p:pic>
        <p:nvPicPr>
          <p:cNvPr id="386" name="Picture 19" descr=""/>
          <p:cNvPicPr/>
          <p:nvPr/>
        </p:nvPicPr>
        <p:blipFill>
          <a:blip r:embed="rId7"/>
          <a:srcRect l="-14710" t="0" r="-14710" b="0"/>
          <a:stretch/>
        </p:blipFill>
        <p:spPr>
          <a:xfrm>
            <a:off x="303120" y="5375520"/>
            <a:ext cx="2763360" cy="948600"/>
          </a:xfrm>
          <a:prstGeom prst="rect">
            <a:avLst/>
          </a:prstGeom>
          <a:ln>
            <a:noFill/>
          </a:ln>
        </p:spPr>
      </p:pic>
      <p:pic>
        <p:nvPicPr>
          <p:cNvPr id="387" name="Picture 20" descr=""/>
          <p:cNvPicPr/>
          <p:nvPr/>
        </p:nvPicPr>
        <p:blipFill>
          <a:blip r:embed="rId8"/>
          <a:stretch/>
        </p:blipFill>
        <p:spPr>
          <a:xfrm>
            <a:off x="3787200" y="5375520"/>
            <a:ext cx="2763360" cy="948600"/>
          </a:xfrm>
          <a:prstGeom prst="rect">
            <a:avLst/>
          </a:prstGeom>
          <a:ln>
            <a:noFill/>
          </a:ln>
        </p:spPr>
      </p:pic>
      <p:pic>
        <p:nvPicPr>
          <p:cNvPr id="388" name="Picture 23" descr=""/>
          <p:cNvPicPr/>
          <p:nvPr/>
        </p:nvPicPr>
        <p:blipFill>
          <a:blip r:embed="rId9"/>
          <a:srcRect l="-9951" t="0" r="-9951" b="0"/>
          <a:stretch/>
        </p:blipFill>
        <p:spPr>
          <a:xfrm>
            <a:off x="7271280" y="1246320"/>
            <a:ext cx="4613760" cy="94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61" dur="indefinite" restart="never" nodeType="tmRoot">
          <p:childTnLst>
            <p:seq>
              <p:cTn id="4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License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course (slides, examples, demos, videos, homework, etc.)</a:t>
            </a:r>
            <a:br/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 licensed under the "</a:t>
            </a:r>
            <a:r>
              <a:rPr b="0" lang="en-US" sz="3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Creative Commons </a:t>
            </a:r>
            <a:r>
              <a:rPr b="0" lang="en-US" sz="3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Attribution-NonCommercial-ShareAlike</a:t>
            </a:r>
            <a:r>
              <a:rPr b="0" lang="en-US" sz="3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 4.0 International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 license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1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9D8C088-721E-4C4B-B950-7CD3F6158003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92" name="Picture 4" descr=""/>
          <p:cNvPicPr/>
          <p:nvPr/>
        </p:nvPicPr>
        <p:blipFill>
          <a:blip r:embed="rId4"/>
          <a:stretch/>
        </p:blipFill>
        <p:spPr>
          <a:xfrm>
            <a:off x="3322440" y="3700080"/>
            <a:ext cx="5540400" cy="193824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D1168CA-10EE-4A9B-BF4E-88416E8F98A5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190440" y="1151280"/>
            <a:ext cx="11804400" cy="5373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8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sli.do</a:t>
            </a:r>
            <a:br/>
            <a:r>
              <a:rPr b="1" lang="en-US" sz="1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#JSAPPS</a:t>
            </a:r>
            <a:endParaRPr b="0" lang="en-US" sz="115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Have a Question?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0" dur="indefinite" restart="never" nodeType="tmRoot">
          <p:childTnLst>
            <p:seq>
              <p:cTn id="2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259920" y="102960"/>
            <a:ext cx="9073800" cy="936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Free Trainings @ Software University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4" name="TextShape 2"/>
          <p:cNvSpPr txBox="1"/>
          <p:nvPr/>
        </p:nvSpPr>
        <p:spPr>
          <a:xfrm>
            <a:off x="259920" y="1039680"/>
            <a:ext cx="9434160" cy="56390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University Foundation – </a:t>
            </a:r>
            <a:r>
              <a:rPr b="0" lang="en-US" sz="32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softuni.org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University – High-Quality Education, Profession and Job for Software Developers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softuni.bg</a:t>
            </a:r>
            <a:r>
              <a:rPr b="0" lang="en-US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University @ Facebook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facebook.com/SoftwareUniversity</a:t>
            </a:r>
            <a:endParaRPr b="0" lang="en-US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University Forums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60948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forum.softuni.bg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95" name="Picture 8" descr=""/>
          <p:cNvPicPr/>
          <p:nvPr/>
        </p:nvPicPr>
        <p:blipFill>
          <a:blip r:embed="rId5"/>
          <a:stretch/>
        </p:blipFill>
        <p:spPr>
          <a:xfrm>
            <a:off x="9726480" y="1594800"/>
            <a:ext cx="1700640" cy="1569960"/>
          </a:xfrm>
          <a:prstGeom prst="rect">
            <a:avLst/>
          </a:prstGeom>
          <a:ln w="12600">
            <a:solidFill>
              <a:srgbClr val="55438f"/>
            </a:solidFill>
            <a:round/>
          </a:ln>
        </p:spPr>
      </p:pic>
      <p:pic>
        <p:nvPicPr>
          <p:cNvPr id="396" name="Picture 9" descr=""/>
          <p:cNvPicPr/>
          <p:nvPr/>
        </p:nvPicPr>
        <p:blipFill>
          <a:blip r:embed="rId6"/>
          <a:srcRect l="-5357" t="-15235" r="-5357" b="-15235"/>
          <a:stretch/>
        </p:blipFill>
        <p:spPr>
          <a:xfrm>
            <a:off x="9457200" y="466920"/>
            <a:ext cx="2269440" cy="874440"/>
          </a:xfrm>
          <a:prstGeom prst="rect">
            <a:avLst/>
          </a:prstGeom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397" name="Picture 4" descr=""/>
          <p:cNvPicPr/>
          <p:nvPr/>
        </p:nvPicPr>
        <p:blipFill>
          <a:blip r:embed="rId7"/>
          <a:stretch/>
        </p:blipFill>
        <p:spPr>
          <a:xfrm>
            <a:off x="10075680" y="3512160"/>
            <a:ext cx="1003680" cy="1017360"/>
          </a:xfrm>
          <a:prstGeom prst="rect">
            <a:avLst/>
          </a:prstGeom>
          <a:ln>
            <a:noFill/>
          </a:ln>
        </p:spPr>
      </p:pic>
      <p:pic>
        <p:nvPicPr>
          <p:cNvPr id="398" name="Picture 12" descr=""/>
          <p:cNvPicPr/>
          <p:nvPr/>
        </p:nvPicPr>
        <p:blipFill>
          <a:blip r:embed="rId8"/>
          <a:stretch/>
        </p:blipFill>
        <p:spPr>
          <a:xfrm>
            <a:off x="10109160" y="4876920"/>
            <a:ext cx="969840" cy="965520"/>
          </a:xfrm>
          <a:prstGeom prst="rect">
            <a:avLst/>
          </a:prstGeom>
          <a:ln>
            <a:noFill/>
          </a:ln>
        </p:spPr>
      </p:pic>
      <p:pic>
        <p:nvPicPr>
          <p:cNvPr id="399" name="Picture 4" descr=""/>
          <p:cNvPicPr/>
          <p:nvPr/>
        </p:nvPicPr>
        <p:blipFill>
          <a:blip r:embed="rId9"/>
          <a:stretch/>
        </p:blipFill>
        <p:spPr>
          <a:xfrm>
            <a:off x="6762240" y="3093840"/>
            <a:ext cx="2286000" cy="249300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1625040" y="4952880"/>
            <a:ext cx="893808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Routing Concepts</a:t>
            </a:r>
            <a:endParaRPr b="0" lang="en-US" sz="5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1625040" y="5754960"/>
            <a:ext cx="8938080" cy="6879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Navigation for Single Page Apps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47" name="Picture 6" descr=""/>
          <p:cNvPicPr/>
          <p:nvPr/>
        </p:nvPicPr>
        <p:blipFill>
          <a:blip r:embed="rId1"/>
          <a:stretch/>
        </p:blipFill>
        <p:spPr>
          <a:xfrm>
            <a:off x="4417200" y="914400"/>
            <a:ext cx="3354120" cy="3809520"/>
          </a:xfrm>
          <a:prstGeom prst="rect">
            <a:avLst/>
          </a:prstGeom>
          <a:ln>
            <a:noFill/>
          </a:ln>
          <a:effectLst>
            <a:glow rad="736600">
              <a:schemeClr val="tx1"/>
            </a:glow>
          </a:effectLst>
        </p:spPr>
      </p:pic>
    </p:spTree>
  </p:cSld>
  <p:timing>
    <p:tnLst>
      <p:par>
        <p:cTn id="22" dur="indefinite" restart="never" nodeType="tmRoot">
          <p:childTnLst>
            <p:seq>
              <p:cTn id="2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F30D5922-E0C3-4536-AFB0-B31168C2872A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Routing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allows navigation,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without reloading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page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It's a pivotal element of writing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 Page Applications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0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Routing?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51" name="Picture 13" descr=""/>
          <p:cNvPicPr/>
          <p:nvPr/>
        </p:nvPicPr>
        <p:blipFill>
          <a:blip r:embed="rId1"/>
          <a:stretch/>
        </p:blipFill>
        <p:spPr>
          <a:xfrm>
            <a:off x="1098360" y="2745720"/>
            <a:ext cx="914040" cy="1123200"/>
          </a:xfrm>
          <a:prstGeom prst="rect">
            <a:avLst/>
          </a:prstGeom>
          <a:ln>
            <a:noFill/>
          </a:ln>
        </p:spPr>
      </p:pic>
      <p:pic>
        <p:nvPicPr>
          <p:cNvPr id="252" name="Picture 14" descr=""/>
          <p:cNvPicPr/>
          <p:nvPr/>
        </p:nvPicPr>
        <p:blipFill>
          <a:blip r:embed="rId2"/>
          <a:stretch/>
        </p:blipFill>
        <p:spPr>
          <a:xfrm>
            <a:off x="1098360" y="4803120"/>
            <a:ext cx="914040" cy="1123200"/>
          </a:xfrm>
          <a:prstGeom prst="rect">
            <a:avLst/>
          </a:prstGeom>
          <a:ln>
            <a:noFill/>
          </a:ln>
        </p:spPr>
      </p:pic>
      <p:pic>
        <p:nvPicPr>
          <p:cNvPr id="253" name="Picture 15" descr=""/>
          <p:cNvPicPr/>
          <p:nvPr/>
        </p:nvPicPr>
        <p:blipFill>
          <a:blip r:embed="rId3"/>
          <a:stretch/>
        </p:blipFill>
        <p:spPr>
          <a:xfrm>
            <a:off x="3384360" y="2745720"/>
            <a:ext cx="914040" cy="1123200"/>
          </a:xfrm>
          <a:prstGeom prst="rect">
            <a:avLst/>
          </a:prstGeom>
          <a:ln>
            <a:noFill/>
          </a:ln>
        </p:spPr>
      </p:pic>
      <p:pic>
        <p:nvPicPr>
          <p:cNvPr id="254" name="Picture 16" descr=""/>
          <p:cNvPicPr/>
          <p:nvPr/>
        </p:nvPicPr>
        <p:blipFill>
          <a:blip r:embed="rId4"/>
          <a:stretch/>
        </p:blipFill>
        <p:spPr>
          <a:xfrm>
            <a:off x="3384360" y="4803120"/>
            <a:ext cx="914040" cy="1123200"/>
          </a:xfrm>
          <a:prstGeom prst="rect">
            <a:avLst/>
          </a:prstGeom>
          <a:ln>
            <a:noFill/>
          </a:ln>
        </p:spPr>
      </p:pic>
      <p:sp>
        <p:nvSpPr>
          <p:cNvPr id="255" name="CustomShape 4"/>
          <p:cNvSpPr/>
          <p:nvPr/>
        </p:nvSpPr>
        <p:spPr>
          <a:xfrm>
            <a:off x="1555560" y="3869280"/>
            <a:ext cx="360" cy="93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b0f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5"/>
          <p:cNvSpPr/>
          <p:nvPr/>
        </p:nvSpPr>
        <p:spPr>
          <a:xfrm>
            <a:off x="2012760" y="3869280"/>
            <a:ext cx="1141920" cy="93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b0f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6"/>
          <p:cNvSpPr/>
          <p:nvPr/>
        </p:nvSpPr>
        <p:spPr>
          <a:xfrm>
            <a:off x="2012760" y="3307680"/>
            <a:ext cx="1371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b0f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7"/>
          <p:cNvSpPr/>
          <p:nvPr/>
        </p:nvSpPr>
        <p:spPr>
          <a:xfrm flipV="1">
            <a:off x="3841560" y="3868560"/>
            <a:ext cx="360" cy="93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b0f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8"/>
          <p:cNvSpPr/>
          <p:nvPr/>
        </p:nvSpPr>
        <p:spPr>
          <a:xfrm>
            <a:off x="2256120" y="2907360"/>
            <a:ext cx="953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Link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9"/>
          <p:cNvSpPr/>
          <p:nvPr/>
        </p:nvSpPr>
        <p:spPr>
          <a:xfrm>
            <a:off x="2242080" y="3872880"/>
            <a:ext cx="953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Link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10"/>
          <p:cNvSpPr/>
          <p:nvPr/>
        </p:nvSpPr>
        <p:spPr>
          <a:xfrm>
            <a:off x="1375200" y="4153320"/>
            <a:ext cx="953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Link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11"/>
          <p:cNvSpPr/>
          <p:nvPr/>
        </p:nvSpPr>
        <p:spPr>
          <a:xfrm>
            <a:off x="3618360" y="4136400"/>
            <a:ext cx="953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Link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12"/>
          <p:cNvSpPr/>
          <p:nvPr/>
        </p:nvSpPr>
        <p:spPr>
          <a:xfrm rot="10800000">
            <a:off x="8144280" y="5926680"/>
            <a:ext cx="2473560" cy="3180600"/>
          </a:xfrm>
          <a:prstGeom prst="foldedCorner">
            <a:avLst>
              <a:gd name="adj" fmla="val 23538"/>
            </a:avLst>
          </a:prstGeom>
          <a:solidFill>
            <a:schemeClr val="tx1"/>
          </a:solidFill>
          <a:ln w="3816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3"/>
          <p:cNvSpPr/>
          <p:nvPr/>
        </p:nvSpPr>
        <p:spPr>
          <a:xfrm>
            <a:off x="6066720" y="2907360"/>
            <a:ext cx="16804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HTML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14"/>
          <p:cNvSpPr/>
          <p:nvPr/>
        </p:nvSpPr>
        <p:spPr>
          <a:xfrm>
            <a:off x="5918760" y="3507840"/>
            <a:ext cx="1980720" cy="764640"/>
          </a:xfrm>
          <a:prstGeom prst="rect">
            <a:avLst/>
          </a:prstGeom>
          <a:solidFill>
            <a:schemeClr val="tx1"/>
          </a:solidFill>
          <a:ln w="5724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Router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6" name="Picture 49" descr=""/>
          <p:cNvPicPr/>
          <p:nvPr/>
        </p:nvPicPr>
        <p:blipFill>
          <a:blip r:embed="rId5"/>
          <a:stretch/>
        </p:blipFill>
        <p:spPr>
          <a:xfrm>
            <a:off x="9992520" y="2743200"/>
            <a:ext cx="1206720" cy="1407960"/>
          </a:xfrm>
          <a:prstGeom prst="rect">
            <a:avLst/>
          </a:prstGeom>
          <a:ln>
            <a:noFill/>
          </a:ln>
        </p:spPr>
      </p:pic>
      <p:pic>
        <p:nvPicPr>
          <p:cNvPr id="267" name="Picture 50" descr=""/>
          <p:cNvPicPr/>
          <p:nvPr/>
        </p:nvPicPr>
        <p:blipFill>
          <a:blip r:embed="rId6"/>
          <a:stretch/>
        </p:blipFill>
        <p:spPr>
          <a:xfrm>
            <a:off x="8566560" y="4518360"/>
            <a:ext cx="1206720" cy="1407960"/>
          </a:xfrm>
          <a:prstGeom prst="rect">
            <a:avLst/>
          </a:prstGeom>
          <a:ln>
            <a:noFill/>
          </a:ln>
        </p:spPr>
      </p:pic>
      <p:pic>
        <p:nvPicPr>
          <p:cNvPr id="268" name="Picture 51" descr=""/>
          <p:cNvPicPr/>
          <p:nvPr/>
        </p:nvPicPr>
        <p:blipFill>
          <a:blip r:embed="rId7"/>
          <a:stretch/>
        </p:blipFill>
        <p:spPr>
          <a:xfrm>
            <a:off x="9992520" y="4518360"/>
            <a:ext cx="1206720" cy="1407960"/>
          </a:xfrm>
          <a:prstGeom prst="rect">
            <a:avLst/>
          </a:prstGeom>
          <a:ln>
            <a:noFill/>
          </a:ln>
        </p:spPr>
      </p:pic>
      <p:pic>
        <p:nvPicPr>
          <p:cNvPr id="269" name="Picture 54" descr=""/>
          <p:cNvPicPr/>
          <p:nvPr/>
        </p:nvPicPr>
        <p:blipFill>
          <a:blip r:embed="rId8"/>
          <a:stretch/>
        </p:blipFill>
        <p:spPr>
          <a:xfrm>
            <a:off x="6303600" y="4395240"/>
            <a:ext cx="1206720" cy="1407960"/>
          </a:xfrm>
          <a:prstGeom prst="rect">
            <a:avLst/>
          </a:prstGeom>
          <a:ln>
            <a:noFill/>
          </a:ln>
        </p:spPr>
      </p:pic>
      <p:pic>
        <p:nvPicPr>
          <p:cNvPr id="270" name="Picture 56" descr=""/>
          <p:cNvPicPr/>
          <p:nvPr/>
        </p:nvPicPr>
        <p:blipFill>
          <a:blip r:embed="rId9"/>
          <a:stretch/>
        </p:blipFill>
        <p:spPr>
          <a:xfrm>
            <a:off x="8566560" y="2743200"/>
            <a:ext cx="1206720" cy="1407960"/>
          </a:xfrm>
          <a:prstGeom prst="rect">
            <a:avLst/>
          </a:prstGeom>
          <a:ln>
            <a:noFill/>
          </a:ln>
        </p:spPr>
      </p:pic>
      <p:sp>
        <p:nvSpPr>
          <p:cNvPr id="271" name="CustomShape 15"/>
          <p:cNvSpPr/>
          <p:nvPr/>
        </p:nvSpPr>
        <p:spPr>
          <a:xfrm>
            <a:off x="976320" y="6106320"/>
            <a:ext cx="3512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Standard Navigation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16"/>
          <p:cNvSpPr/>
          <p:nvPr/>
        </p:nvSpPr>
        <p:spPr>
          <a:xfrm>
            <a:off x="6399360" y="6106320"/>
            <a:ext cx="4093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Navigation using Routing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4" dur="indefinite" restart="never" nodeType="tmRoot">
          <p:childTnLst>
            <p:seq>
              <p:cTn id="25" dur="indefinite" nodeType="mainSeq">
                <p:childTnLst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0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nodeType="after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nodeType="withEffect" fill="hold" presetClass="path" presetID="42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nodeType="afterEffect" fill="hold" presetClass="path" presetID="42">
                                  <p:stCondLst>
                                    <p:cond delay="1000"/>
                                  </p:stCondLst>
                                  <p:childTnLst/>
                                </p:cTn>
                              </p:par>
                              <p:par>
                                <p:cTn id="63" nodeType="withEffect" fill="hold" presetClass="path" presetID="42">
                                  <p:stCondLst>
                                    <p:cond delay="100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D45EEBC-C8A2-4632-A9C4-642845DAC53E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Router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loads the appropriate content when the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location changes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E.g. when the user manually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enters an address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Conversely, a change in content is reflected in the address bar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E.g. when the user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clicks on a link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Benefits: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Load all scripts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only once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Maintain state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across multiple pages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Browser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history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can be used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Build User Interfaces that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react quickly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Routers Work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64" dur="indefinite" restart="never" nodeType="tmRoot">
          <p:childTnLst>
            <p:seq>
              <p:cTn id="65" dur="indefinite" nodeType="mainSeq"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65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0" dur="500"/>
                                        <p:tgtEl>
                                          <p:spTgt spid="274">
                                            <p:txEl>
                                              <p:pRg st="65" end="1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11" end="1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" dur="500"/>
                                        <p:tgtEl>
                                          <p:spTgt spid="274">
                                            <p:txEl>
                                              <p:pRg st="111" end="1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75" end="2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500"/>
                                        <p:tgtEl>
                                          <p:spTgt spid="274">
                                            <p:txEl>
                                              <p:pRg st="175" end="2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11" end="2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4" dur="500"/>
                                        <p:tgtEl>
                                          <p:spTgt spid="274">
                                            <p:txEl>
                                              <p:pRg st="211" end="2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21" end="2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" dur="500"/>
                                        <p:tgtEl>
                                          <p:spTgt spid="274">
                                            <p:txEl>
                                              <p:pRg st="221" end="2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48" end="2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" dur="500"/>
                                        <p:tgtEl>
                                          <p:spTgt spid="274">
                                            <p:txEl>
                                              <p:pRg st="248" end="28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85" end="3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6" dur="500"/>
                                        <p:tgtEl>
                                          <p:spTgt spid="274">
                                            <p:txEl>
                                              <p:pRg st="285" end="3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313" end="3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0" dur="500"/>
                                        <p:tgtEl>
                                          <p:spTgt spid="274">
                                            <p:txEl>
                                              <p:pRg st="313" end="3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912960" y="481932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Live Demo</a:t>
            </a:r>
            <a:endParaRPr b="0" lang="en-US" sz="5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912960" y="575784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Writing a Simple Browser Router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78" name="Picture 13" descr=""/>
          <p:cNvPicPr/>
          <p:nvPr/>
        </p:nvPicPr>
        <p:blipFill>
          <a:blip r:embed="rId1"/>
          <a:stretch/>
        </p:blipFill>
        <p:spPr>
          <a:xfrm>
            <a:off x="4494240" y="838080"/>
            <a:ext cx="3523680" cy="363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3351240" y="1981080"/>
            <a:ext cx="5486040" cy="21528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0" name="Picture 6" descr=""/>
          <p:cNvPicPr/>
          <p:nvPr/>
        </p:nvPicPr>
        <p:blipFill>
          <a:blip r:embed="rId1"/>
          <a:srcRect l="-9229" t="-5704" r="-9229" b="-5704"/>
          <a:stretch/>
        </p:blipFill>
        <p:spPr>
          <a:xfrm>
            <a:off x="3884760" y="2179440"/>
            <a:ext cx="4419360" cy="175680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281" name="TextShape 2"/>
          <p:cNvSpPr txBox="1"/>
          <p:nvPr/>
        </p:nvSpPr>
        <p:spPr>
          <a:xfrm>
            <a:off x="1625040" y="4952880"/>
            <a:ext cx="893808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Routing with Sammy.js</a:t>
            </a:r>
            <a:endParaRPr b="0" lang="en-US" sz="5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2" name="TextShape 3"/>
          <p:cNvSpPr txBox="1"/>
          <p:nvPr/>
        </p:nvSpPr>
        <p:spPr>
          <a:xfrm>
            <a:off x="1625040" y="5754960"/>
            <a:ext cx="8938080" cy="6879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Overview and Examples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11170C0-BDED-4750-970D-2251772E26C0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Sammy is a lightweight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routing library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Modular design with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plugins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and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adapters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Requires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with jQuery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Many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additional features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Sammy.js Overview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8075520" y="4550400"/>
            <a:ext cx="3615480" cy="14187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7" name="Picture 5" descr=""/>
          <p:cNvPicPr/>
          <p:nvPr/>
        </p:nvPicPr>
        <p:blipFill>
          <a:blip r:embed="rId1"/>
          <a:srcRect l="-9229" t="-5704" r="-9229" b="-5704"/>
          <a:stretch/>
        </p:blipFill>
        <p:spPr>
          <a:xfrm>
            <a:off x="8427240" y="4681080"/>
            <a:ext cx="2912400" cy="1157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288" name="CustomShape 5"/>
          <p:cNvSpPr/>
          <p:nvPr/>
        </p:nvSpPr>
        <p:spPr>
          <a:xfrm>
            <a:off x="324000" y="4267080"/>
            <a:ext cx="7244640" cy="1973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const app = 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Sammy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('#main', function() {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get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('index.html', () =&gt; {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this.</a:t>
            </a:r>
            <a:r>
              <a:rPr b="1" lang="en-US" sz="2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swap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('Index');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39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" dur="500"/>
                                        <p:tgtEl>
                                          <p:spTgt spid="284">
                                            <p:txEl>
                                              <p:pRg st="39" end="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80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6" dur="500"/>
                                        <p:tgtEl>
                                          <p:spTgt spid="284">
                                            <p:txEl>
                                              <p:pRg st="80" end="10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01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1" dur="500"/>
                                        <p:tgtEl>
                                          <p:spTgt spid="284">
                                            <p:txEl>
                                              <p:pRg st="101" end="1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5053</TotalTime>
  <Application>LibreOffice/5.3.5.2$Linux_X86_64 LibreOffice_project/30m0$Build-2</Application>
  <Words>1454</Words>
  <Paragraphs>266</Paragraphs>
  <Company>Software University (SoftUni)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  <dc:creator>Software University Foundation</dc:creator>
  <dc:description>JavaScript Applications Course @ SoftUni - https://softuni.bg/courses/javascript-applications</dc:description>
  <cp:keywords>JS JavaScript programming course AJAX jQuery REST SoftUni Software University</cp:keywords>
  <dc:language>English</dc:language>
  <cp:lastModifiedBy/>
  <dcterms:modified xsi:type="dcterms:W3CDTF">2017-08-10T12:08:10Z</dcterms:modified>
  <cp:revision>253</cp:revision>
  <dc:subject>JavaScript Applications - Practical Training Course @ SoftUni</dc:subject>
  <dc:title>ReactJS - Creating JSX Components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Software University (SoftUni)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Manager">
    <vt:lpwstr>Svetlin Nakov</vt:lpwstr>
  </property>
  <property fmtid="{D5CDD505-2E9C-101B-9397-08002B2CF9AE}" pid="9" name="Notes">
    <vt:i4>6</vt:i4>
  </property>
  <property fmtid="{D5CDD505-2E9C-101B-9397-08002B2CF9AE}" pid="10" name="PresentationFormat">
    <vt:lpwstr>Custom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30</vt:i4>
  </property>
  <property fmtid="{D5CDD505-2E9C-101B-9397-08002B2CF9AE}" pid="14" name="_TemplateID">
    <vt:lpwstr>TC027879909991</vt:lpwstr>
  </property>
  <property fmtid="{D5CDD505-2E9C-101B-9397-08002B2CF9AE}" pid="15" name="category">
    <vt:lpwstr>JS, JavaScript, front-end, AJAX, REST, ES6, Web development, computer programming, programming</vt:lpwstr>
  </property>
</Properties>
</file>